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57" r:id="rId4"/>
    <p:sldId id="258" r:id="rId5"/>
    <p:sldId id="260" r:id="rId6"/>
    <p:sldId id="265" r:id="rId7"/>
    <p:sldId id="263" r:id="rId8"/>
    <p:sldId id="267" r:id="rId9"/>
    <p:sldId id="261" r:id="rId10"/>
    <p:sldId id="273" r:id="rId11"/>
    <p:sldId id="268" r:id="rId12"/>
    <p:sldId id="272" r:id="rId13"/>
    <p:sldId id="269" r:id="rId14"/>
    <p:sldId id="266" r:id="rId15"/>
    <p:sldId id="270" r:id="rId16"/>
    <p:sldId id="271" r:id="rId17"/>
    <p:sldId id="274" r:id="rId18"/>
    <p:sldId id="276" r:id="rId19"/>
    <p:sldId id="275" r:id="rId20"/>
    <p:sldId id="277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2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8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68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0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72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59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1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3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suresolutions.com/pt/blog/functional-requirements/" TargetMode="External"/><Relationship Id="rId5" Type="http://schemas.openxmlformats.org/officeDocument/2006/relationships/hyperlink" Target="https://blog.betrybe.com/tecnologia/requisitos-nao-funcionais/" TargetMode="External"/><Relationship Id="rId4" Type="http://schemas.openxmlformats.org/officeDocument/2006/relationships/hyperlink" Target="https://analisederequisitos.com.br/documento-de-requisitos-de-software/#:~:text=O%20documento%20de%20requisitos%20%C3%A9,matriz%20de%20rastreabilidade%20de%20requisitos.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676" y="983062"/>
            <a:ext cx="7648649" cy="52229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MÓDULO DE AVALIAÇÃO DE ATIVIDADES: 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desenvolvido para o site de eventos da FATEC JAHU</a:t>
            </a:r>
            <a:endParaRPr lang="en-US" sz="5249" dirty="0"/>
          </a:p>
        </p:txBody>
      </p:sp>
      <p:sp>
        <p:nvSpPr>
          <p:cNvPr id="9" name="Text 5"/>
          <p:cNvSpPr/>
          <p:nvPr/>
        </p:nvSpPr>
        <p:spPr>
          <a:xfrm>
            <a:off x="1299686" y="5817156"/>
            <a:ext cx="22783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4316" y="3200400"/>
            <a:ext cx="7916208" cy="1828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7"/>
              </a:lnSpc>
              <a:buNone/>
            </a:pPr>
            <a:endParaRPr lang="en-US" sz="6000" dirty="0" smtClean="0">
              <a:solidFill>
                <a:srgbClr val="6EB9FC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4987"/>
              </a:lnSpc>
              <a:buNone/>
            </a:pP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Diagrama</a:t>
            </a:r>
            <a:r>
              <a:rPr lang="en-US" sz="6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</a:t>
            </a: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</a:t>
            </a:r>
            <a:endParaRPr lang="en-US" sz="6000" dirty="0"/>
          </a:p>
        </p:txBody>
      </p:sp>
      <p:sp>
        <p:nvSpPr>
          <p:cNvPr id="9" name="Text 6"/>
          <p:cNvSpPr/>
          <p:nvPr/>
        </p:nvSpPr>
        <p:spPr>
          <a:xfrm>
            <a:off x="4860250" y="2461736"/>
            <a:ext cx="1143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4" name="Text 11"/>
          <p:cNvSpPr/>
          <p:nvPr/>
        </p:nvSpPr>
        <p:spPr>
          <a:xfrm>
            <a:off x="4837390" y="4285774"/>
            <a:ext cx="16002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9" name="Text 16"/>
          <p:cNvSpPr/>
          <p:nvPr/>
        </p:nvSpPr>
        <p:spPr>
          <a:xfrm>
            <a:off x="4833580" y="6109811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1" y="791560"/>
            <a:ext cx="7220771" cy="6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4316" y="3200400"/>
            <a:ext cx="3395560" cy="1828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7"/>
              </a:lnSpc>
              <a:buNone/>
            </a:pPr>
            <a:endParaRPr lang="en-US" sz="6000" dirty="0" smtClean="0">
              <a:solidFill>
                <a:srgbClr val="6EB9FC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4987"/>
              </a:lnSpc>
              <a:buNone/>
            </a:pP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Protótipo</a:t>
            </a:r>
            <a:endParaRPr lang="en-US" sz="6000" dirty="0"/>
          </a:p>
        </p:txBody>
      </p:sp>
      <p:sp>
        <p:nvSpPr>
          <p:cNvPr id="9" name="Text 6"/>
          <p:cNvSpPr/>
          <p:nvPr/>
        </p:nvSpPr>
        <p:spPr>
          <a:xfrm>
            <a:off x="4860250" y="2461736"/>
            <a:ext cx="1143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4" name="Text 11"/>
          <p:cNvSpPr/>
          <p:nvPr/>
        </p:nvSpPr>
        <p:spPr>
          <a:xfrm>
            <a:off x="4837390" y="4285774"/>
            <a:ext cx="16002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9" name="Text 16"/>
          <p:cNvSpPr/>
          <p:nvPr/>
        </p:nvSpPr>
        <p:spPr>
          <a:xfrm>
            <a:off x="4833580" y="6109811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3" y="1205871"/>
            <a:ext cx="10058400" cy="52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3" y="1467579"/>
            <a:ext cx="10058400" cy="52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1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04" y="157655"/>
            <a:ext cx="3687792" cy="79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24" y="228600"/>
            <a:ext cx="848541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39" y="283778"/>
            <a:ext cx="6314071" cy="77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93" y="157654"/>
            <a:ext cx="4489613" cy="79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3" y="1400722"/>
            <a:ext cx="10058400" cy="52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676" y="2412124"/>
            <a:ext cx="7648649" cy="3793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ANDERSON ROSA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FERNANDA CHAVES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HENRIQUE SANTIAGO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WELLINGTON RIBEIRO</a:t>
            </a:r>
            <a:endParaRPr lang="en-US" sz="5249" dirty="0"/>
          </a:p>
        </p:txBody>
      </p:sp>
      <p:sp>
        <p:nvSpPr>
          <p:cNvPr id="9" name="Text 5"/>
          <p:cNvSpPr/>
          <p:nvPr/>
        </p:nvSpPr>
        <p:spPr>
          <a:xfrm>
            <a:off x="1299686" y="5817156"/>
            <a:ext cx="22783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83707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Referências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3657600" y="2159876"/>
            <a:ext cx="10326413" cy="57386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500" dirty="0" err="1">
                <a:solidFill>
                  <a:schemeClr val="bg1"/>
                </a:solidFill>
              </a:rPr>
              <a:t>Análises</a:t>
            </a:r>
            <a:r>
              <a:rPr lang="en-US" sz="2500" dirty="0">
                <a:solidFill>
                  <a:schemeClr val="bg1"/>
                </a:solidFill>
              </a:rPr>
              <a:t> de </a:t>
            </a:r>
            <a:r>
              <a:rPr lang="en-US" sz="2500" dirty="0" err="1">
                <a:solidFill>
                  <a:schemeClr val="bg1"/>
                </a:solidFill>
              </a:rPr>
              <a:t>requisitos</a:t>
            </a:r>
            <a:r>
              <a:rPr lang="en-US" sz="2500" dirty="0">
                <a:solidFill>
                  <a:schemeClr val="bg1"/>
                </a:solidFill>
              </a:rPr>
              <a:t>, 2011. </a:t>
            </a:r>
            <a:r>
              <a:rPr lang="en-US" sz="2500" dirty="0" err="1">
                <a:solidFill>
                  <a:schemeClr val="bg1"/>
                </a:solidFill>
              </a:rPr>
              <a:t>Documento</a:t>
            </a:r>
            <a:r>
              <a:rPr lang="en-US" sz="2500" dirty="0">
                <a:solidFill>
                  <a:schemeClr val="bg1"/>
                </a:solidFill>
              </a:rPr>
              <a:t> de </a:t>
            </a:r>
            <a:r>
              <a:rPr lang="en-US" sz="2500" dirty="0" err="1">
                <a:solidFill>
                  <a:schemeClr val="bg1"/>
                </a:solidFill>
              </a:rPr>
              <a:t>requisitos</a:t>
            </a:r>
            <a:r>
              <a:rPr lang="en-US" sz="2500" dirty="0">
                <a:solidFill>
                  <a:schemeClr val="bg1"/>
                </a:solidFill>
              </a:rPr>
              <a:t> de software. </a:t>
            </a:r>
            <a:r>
              <a:rPr lang="en-US" sz="2500" dirty="0" err="1">
                <a:solidFill>
                  <a:schemeClr val="bg1"/>
                </a:solidFill>
              </a:rPr>
              <a:t>Disponível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endParaRPr lang="en-US" sz="2500" dirty="0" smtClean="0">
              <a:solidFill>
                <a:schemeClr val="bg1"/>
              </a:solidFill>
            </a:endParaRPr>
          </a:p>
          <a:p>
            <a:r>
              <a:rPr lang="en-US" sz="2500" dirty="0" err="1" smtClean="0">
                <a:solidFill>
                  <a:schemeClr val="bg1"/>
                </a:solidFill>
              </a:rPr>
              <a:t>em</a:t>
            </a:r>
            <a:r>
              <a:rPr lang="en-US" sz="2500" dirty="0" smtClean="0">
                <a:solidFill>
                  <a:schemeClr val="bg1"/>
                </a:solidFill>
              </a:rPr>
              <a:t>:</a:t>
            </a:r>
            <a:r>
              <a:rPr lang="en-US" sz="2500" dirty="0" smtClean="0"/>
              <a:t> </a:t>
            </a:r>
            <a:r>
              <a:rPr lang="en-US" sz="2500" u="sng" dirty="0">
                <a:hlinkClick r:id="rId4"/>
              </a:rPr>
              <a:t>https://analisederequisitos.com.br/documento-de-requisitos-de-software</a:t>
            </a:r>
            <a:r>
              <a:rPr lang="en-US" sz="2500" u="sng" dirty="0" smtClean="0">
                <a:hlinkClick r:id="rId4"/>
              </a:rPr>
              <a:t>/</a:t>
            </a:r>
          </a:p>
          <a:p>
            <a:r>
              <a:rPr lang="en-US" sz="2500" u="sng" dirty="0" smtClean="0">
                <a:hlinkClick r:id="rId4"/>
              </a:rPr>
              <a:t>#:~:text=O%20documento%20de%20requisitos%20%C3%A9,matriz%20de%20r</a:t>
            </a:r>
          </a:p>
          <a:p>
            <a:r>
              <a:rPr lang="en-US" sz="2500" u="sng" dirty="0" smtClean="0">
                <a:hlinkClick r:id="rId4"/>
              </a:rPr>
              <a:t>astreabilidade%20de%20requisitos</a:t>
            </a:r>
            <a:r>
              <a:rPr lang="en-US" sz="2500" u="sng" dirty="0">
                <a:hlinkClick r:id="rId4"/>
              </a:rPr>
              <a:t>.</a:t>
            </a:r>
            <a:r>
              <a:rPr lang="en-US" sz="2500" dirty="0"/>
              <a:t> </a:t>
            </a:r>
            <a:r>
              <a:rPr lang="en-US" sz="2500" dirty="0" err="1" smtClean="0">
                <a:solidFill>
                  <a:schemeClr val="bg1"/>
                </a:solidFill>
              </a:rPr>
              <a:t>Acesso</a:t>
            </a:r>
            <a:r>
              <a:rPr lang="en-US" sz="2500" dirty="0" smtClean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em</a:t>
            </a:r>
            <a:r>
              <a:rPr lang="en-US" sz="2500" dirty="0">
                <a:solidFill>
                  <a:schemeClr val="bg1"/>
                </a:solidFill>
              </a:rPr>
              <a:t>: 29/11/2023.</a:t>
            </a:r>
            <a:endParaRPr lang="pt-BR" sz="2500" dirty="0">
              <a:solidFill>
                <a:schemeClr val="bg1"/>
              </a:solidFill>
            </a:endParaRPr>
          </a:p>
          <a:p>
            <a:r>
              <a:rPr lang="en-US" sz="2500" dirty="0"/>
              <a:t> </a:t>
            </a:r>
            <a:endParaRPr lang="en-US" sz="2500" dirty="0" smtClean="0"/>
          </a:p>
          <a:p>
            <a:endParaRPr lang="pt-BR" sz="2500" dirty="0"/>
          </a:p>
          <a:p>
            <a:r>
              <a:rPr lang="en-US" sz="2500" dirty="0" err="1">
                <a:solidFill>
                  <a:schemeClr val="bg1"/>
                </a:solidFill>
              </a:rPr>
              <a:t>Blog.betrybe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Disponível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em</a:t>
            </a:r>
            <a:r>
              <a:rPr lang="en-US" sz="2500" dirty="0">
                <a:solidFill>
                  <a:schemeClr val="bg1"/>
                </a:solidFill>
              </a:rPr>
              <a:t>: </a:t>
            </a:r>
            <a:endParaRPr lang="en-US" sz="2500" dirty="0" smtClean="0">
              <a:solidFill>
                <a:schemeClr val="bg1"/>
              </a:solidFill>
            </a:endParaRPr>
          </a:p>
          <a:p>
            <a:r>
              <a:rPr lang="en-US" sz="2500" u="sng" dirty="0" smtClean="0">
                <a:hlinkClick r:id="rId5"/>
              </a:rPr>
              <a:t>https</a:t>
            </a:r>
            <a:r>
              <a:rPr lang="en-US" sz="2500" u="sng" dirty="0">
                <a:hlinkClick r:id="rId5"/>
              </a:rPr>
              <a:t>://blog.betrybe.com/tecnologia/requisitos-nao-funcionais/</a:t>
            </a:r>
            <a:r>
              <a:rPr lang="en-US" sz="2500" dirty="0"/>
              <a:t> </a:t>
            </a:r>
            <a:endParaRPr lang="en-US" sz="2500" dirty="0" smtClean="0"/>
          </a:p>
          <a:p>
            <a:r>
              <a:rPr lang="en-US" sz="2500" dirty="0" err="1" smtClean="0">
                <a:solidFill>
                  <a:schemeClr val="bg1"/>
                </a:solidFill>
              </a:rPr>
              <a:t>Acesso</a:t>
            </a:r>
            <a:r>
              <a:rPr lang="en-US" sz="2500" dirty="0" smtClean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em</a:t>
            </a:r>
            <a:r>
              <a:rPr lang="en-US" sz="2500" dirty="0">
                <a:solidFill>
                  <a:schemeClr val="bg1"/>
                </a:solidFill>
              </a:rPr>
              <a:t>: 29/11/2023.</a:t>
            </a:r>
            <a:endParaRPr lang="pt-BR" sz="2500" dirty="0">
              <a:solidFill>
                <a:schemeClr val="bg1"/>
              </a:solidFill>
            </a:endParaRPr>
          </a:p>
          <a:p>
            <a:r>
              <a:rPr lang="en-US" sz="2500"/>
              <a:t> </a:t>
            </a:r>
            <a:endParaRPr lang="en-US" sz="2500" smtClean="0"/>
          </a:p>
          <a:p>
            <a:endParaRPr lang="pt-BR" sz="2500" u="sng" dirty="0"/>
          </a:p>
          <a:p>
            <a:r>
              <a:rPr lang="en-US" sz="2500" dirty="0" err="1">
                <a:solidFill>
                  <a:schemeClr val="bg1"/>
                </a:solidFill>
              </a:rPr>
              <a:t>Visure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solurions</a:t>
            </a:r>
            <a:r>
              <a:rPr lang="en-US" sz="2500" dirty="0">
                <a:solidFill>
                  <a:schemeClr val="bg1"/>
                </a:solidFill>
              </a:rPr>
              <a:t>, 2023. </a:t>
            </a:r>
            <a:r>
              <a:rPr lang="en-US" sz="2500" dirty="0" err="1">
                <a:solidFill>
                  <a:schemeClr val="bg1"/>
                </a:solidFill>
              </a:rPr>
              <a:t>Disponível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em</a:t>
            </a:r>
            <a:r>
              <a:rPr lang="en-US" sz="2500" dirty="0">
                <a:solidFill>
                  <a:schemeClr val="bg1"/>
                </a:solidFill>
              </a:rPr>
              <a:t>:</a:t>
            </a:r>
            <a:r>
              <a:rPr lang="en-US" sz="2500" dirty="0"/>
              <a:t> </a:t>
            </a:r>
            <a:endParaRPr lang="en-US" sz="2500" dirty="0" smtClean="0"/>
          </a:p>
          <a:p>
            <a:r>
              <a:rPr lang="en-US" sz="2500" u="sng" dirty="0" smtClean="0">
                <a:hlinkClick r:id="rId6"/>
              </a:rPr>
              <a:t>https</a:t>
            </a:r>
            <a:r>
              <a:rPr lang="en-US" sz="2500" u="sng" dirty="0">
                <a:hlinkClick r:id="rId6"/>
              </a:rPr>
              <a:t>://visuresolutions.com/pt/blog/functional-requirements/</a:t>
            </a:r>
            <a:r>
              <a:rPr lang="en-US" sz="2500" dirty="0"/>
              <a:t> </a:t>
            </a:r>
            <a:endParaRPr lang="en-US" sz="2500" dirty="0" smtClean="0">
              <a:solidFill>
                <a:schemeClr val="bg1"/>
              </a:solidFill>
            </a:endParaRPr>
          </a:p>
          <a:p>
            <a:r>
              <a:rPr lang="en-US" sz="2500" dirty="0" err="1" smtClean="0">
                <a:solidFill>
                  <a:schemeClr val="bg1"/>
                </a:solidFill>
              </a:rPr>
              <a:t>Acesso</a:t>
            </a:r>
            <a:r>
              <a:rPr lang="en-US" sz="2500" dirty="0" smtClean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em</a:t>
            </a:r>
            <a:r>
              <a:rPr lang="en-US" sz="2500" dirty="0">
                <a:solidFill>
                  <a:schemeClr val="bg1"/>
                </a:solidFill>
              </a:rPr>
              <a:t>: 29/11/2023.</a:t>
            </a:r>
            <a:endParaRPr lang="pt-BR" sz="25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4649272" y="583108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8" name="Image 1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6" name="Text 3"/>
          <p:cNvSpPr/>
          <p:nvPr/>
        </p:nvSpPr>
        <p:spPr>
          <a:xfrm>
            <a:off x="2526507" y="11051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TEMA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2515075" y="2024383"/>
            <a:ext cx="7243779" cy="53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Módulo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de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Avaliação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de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atividades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  <a:endParaRPr lang="en-US" sz="3500" dirty="0"/>
          </a:p>
        </p:txBody>
      </p:sp>
      <p:sp>
        <p:nvSpPr>
          <p:cNvPr id="9" name="Text 5"/>
          <p:cNvSpPr/>
          <p:nvPr/>
        </p:nvSpPr>
        <p:spPr>
          <a:xfrm>
            <a:off x="2515075" y="3168869"/>
            <a:ext cx="2928362" cy="9459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4000" dirty="0" smtClean="0">
              <a:solidFill>
                <a:srgbClr val="6EB9FC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2734"/>
              </a:lnSpc>
              <a:buNone/>
            </a:pPr>
            <a:r>
              <a:rPr lang="en-US" sz="4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</a:t>
            </a:r>
            <a:endParaRPr lang="en-US" sz="4000" dirty="0"/>
          </a:p>
        </p:txBody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 algn="l">
              <a:buNone/>
            </a:pP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Possibilitar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que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participantes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das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atividades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que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ocerrem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nos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eventos,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cursos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e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afins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realizados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dentro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da FATEC JAHU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possam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ser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avaliados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, para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oferecer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aos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ministrantes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e para a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instituição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um feedback </a:t>
            </a:r>
            <a:r>
              <a:rPr lang="en-US" sz="3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relevante</a:t>
            </a:r>
            <a:r>
              <a:rPr lang="en-US" sz="3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-13216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55558" y="585549"/>
            <a:ext cx="9519285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Cronograma</a:t>
            </a:r>
            <a:endParaRPr lang="en-US" sz="4192" dirty="0"/>
          </a:p>
        </p:txBody>
      </p:sp>
      <p:sp>
        <p:nvSpPr>
          <p:cNvPr id="5" name="Shape 3"/>
          <p:cNvSpPr/>
          <p:nvPr/>
        </p:nvSpPr>
        <p:spPr>
          <a:xfrm>
            <a:off x="7301984" y="2341959"/>
            <a:ext cx="26551" cy="530197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6" name="Shape 4"/>
          <p:cNvSpPr/>
          <p:nvPr/>
        </p:nvSpPr>
        <p:spPr>
          <a:xfrm>
            <a:off x="7554694" y="2734449"/>
            <a:ext cx="745212" cy="2655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5"/>
          <p:cNvSpPr/>
          <p:nvPr/>
        </p:nvSpPr>
        <p:spPr>
          <a:xfrm>
            <a:off x="7075706" y="2508290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</p:sp>
      <p:sp>
        <p:nvSpPr>
          <p:cNvPr id="8" name="Text 6"/>
          <p:cNvSpPr/>
          <p:nvPr/>
        </p:nvSpPr>
        <p:spPr>
          <a:xfrm>
            <a:off x="7257990" y="2548176"/>
            <a:ext cx="11430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15" dirty="0"/>
          </a:p>
        </p:txBody>
      </p:sp>
      <p:sp>
        <p:nvSpPr>
          <p:cNvPr id="9" name="Text 7"/>
          <p:cNvSpPr/>
          <p:nvPr/>
        </p:nvSpPr>
        <p:spPr>
          <a:xfrm>
            <a:off x="8486299" y="2554843"/>
            <a:ext cx="2613660" cy="33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0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Traçar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objetivos</a:t>
            </a:r>
            <a:endParaRPr lang="en-US" sz="3000" dirty="0"/>
          </a:p>
        </p:txBody>
      </p:sp>
      <p:sp>
        <p:nvSpPr>
          <p:cNvPr id="10" name="Text 8"/>
          <p:cNvSpPr/>
          <p:nvPr/>
        </p:nvSpPr>
        <p:spPr>
          <a:xfrm>
            <a:off x="8486299" y="3100507"/>
            <a:ext cx="3588544" cy="1021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3"/>
              </a:lnSpc>
              <a:buNone/>
            </a:pPr>
            <a:endParaRPr lang="en-US" sz="1677" dirty="0"/>
          </a:p>
        </p:txBody>
      </p:sp>
      <p:sp>
        <p:nvSpPr>
          <p:cNvPr id="11" name="Shape 9"/>
          <p:cNvSpPr/>
          <p:nvPr/>
        </p:nvSpPr>
        <p:spPr>
          <a:xfrm>
            <a:off x="6330494" y="3798987"/>
            <a:ext cx="745212" cy="2655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5706" y="3572828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7227510" y="3612713"/>
            <a:ext cx="17526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15" dirty="0"/>
          </a:p>
        </p:txBody>
      </p:sp>
      <p:sp>
        <p:nvSpPr>
          <p:cNvPr id="14" name="Text 12"/>
          <p:cNvSpPr/>
          <p:nvPr/>
        </p:nvSpPr>
        <p:spPr>
          <a:xfrm>
            <a:off x="488731" y="3661285"/>
            <a:ext cx="5655371" cy="301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0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Desenvolvimento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dos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requisitos</a:t>
            </a:r>
            <a:endParaRPr lang="en-US" sz="3000" dirty="0"/>
          </a:p>
        </p:txBody>
      </p:sp>
      <p:sp>
        <p:nvSpPr>
          <p:cNvPr id="16" name="Shape 14"/>
          <p:cNvSpPr/>
          <p:nvPr/>
        </p:nvSpPr>
        <p:spPr>
          <a:xfrm>
            <a:off x="7554694" y="4940320"/>
            <a:ext cx="745212" cy="2655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5706" y="4714161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</p:sp>
      <p:sp>
        <p:nvSpPr>
          <p:cNvPr id="18" name="Text 16"/>
          <p:cNvSpPr/>
          <p:nvPr/>
        </p:nvSpPr>
        <p:spPr>
          <a:xfrm>
            <a:off x="7227510" y="4754047"/>
            <a:ext cx="17526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15" dirty="0"/>
          </a:p>
        </p:txBody>
      </p:sp>
      <p:sp>
        <p:nvSpPr>
          <p:cNvPr id="19" name="Text 17"/>
          <p:cNvSpPr/>
          <p:nvPr/>
        </p:nvSpPr>
        <p:spPr>
          <a:xfrm>
            <a:off x="8486299" y="4760713"/>
            <a:ext cx="4536018" cy="757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0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Criação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dos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casos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de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uso</a:t>
            </a:r>
            <a:endParaRPr lang="en-US" sz="3000" dirty="0" smtClean="0">
              <a:solidFill>
                <a:srgbClr val="6EB9FC"/>
              </a:solidFill>
              <a:latin typeface="Lora" pitchFamily="34" charset="0"/>
              <a:ea typeface="Lora" pitchFamily="34" charset="-122"/>
            </a:endParaRPr>
          </a:p>
          <a:p>
            <a:pPr marL="0" indent="0" algn="l">
              <a:lnSpc>
                <a:spcPts val="2620"/>
              </a:lnSpc>
              <a:buNone/>
            </a:pP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e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estórias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do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usuario</a:t>
            </a:r>
            <a:endParaRPr lang="en-US" sz="3000" dirty="0"/>
          </a:p>
        </p:txBody>
      </p:sp>
      <p:sp>
        <p:nvSpPr>
          <p:cNvPr id="21" name="Shape 19"/>
          <p:cNvSpPr/>
          <p:nvPr/>
        </p:nvSpPr>
        <p:spPr>
          <a:xfrm>
            <a:off x="6330494" y="6043315"/>
            <a:ext cx="745212" cy="2655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22" name="Shape 20"/>
          <p:cNvSpPr/>
          <p:nvPr/>
        </p:nvSpPr>
        <p:spPr>
          <a:xfrm>
            <a:off x="7075706" y="5817156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</p:sp>
      <p:sp>
        <p:nvSpPr>
          <p:cNvPr id="23" name="Text 21"/>
          <p:cNvSpPr/>
          <p:nvPr/>
        </p:nvSpPr>
        <p:spPr>
          <a:xfrm>
            <a:off x="7227510" y="5857042"/>
            <a:ext cx="175260" cy="399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4"/>
              </a:lnSpc>
              <a:buNone/>
            </a:pPr>
            <a:r>
              <a:rPr lang="en-US" sz="2515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15" dirty="0"/>
          </a:p>
        </p:txBody>
      </p:sp>
      <p:sp>
        <p:nvSpPr>
          <p:cNvPr id="24" name="Text 22"/>
          <p:cNvSpPr/>
          <p:nvPr/>
        </p:nvSpPr>
        <p:spPr>
          <a:xfrm>
            <a:off x="772511" y="5863709"/>
            <a:ext cx="5371592" cy="432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0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Criação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do diagram de classes</a:t>
            </a:r>
            <a:endParaRPr lang="en-US" sz="3000" dirty="0"/>
          </a:p>
        </p:txBody>
      </p:sp>
      <p:pic>
        <p:nvPicPr>
          <p:cNvPr id="2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7089041" y="7038588"/>
            <a:ext cx="478988" cy="478988"/>
          </a:xfrm>
          <a:prstGeom prst="roundRect">
            <a:avLst>
              <a:gd name="adj" fmla="val 13336"/>
            </a:avLst>
          </a:prstGeom>
          <a:solidFill>
            <a:srgbClr val="2F3343"/>
          </a:solidFill>
          <a:ln/>
        </p:spPr>
      </p:sp>
      <p:sp>
        <p:nvSpPr>
          <p:cNvPr id="28" name="CaixaDeTexto 27"/>
          <p:cNvSpPr txBox="1"/>
          <p:nvPr/>
        </p:nvSpPr>
        <p:spPr>
          <a:xfrm>
            <a:off x="7139463" y="7038588"/>
            <a:ext cx="46565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2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pt-BR" sz="2520" dirty="0"/>
          </a:p>
        </p:txBody>
      </p:sp>
      <p:sp>
        <p:nvSpPr>
          <p:cNvPr id="29" name="Shape 14"/>
          <p:cNvSpPr/>
          <p:nvPr/>
        </p:nvSpPr>
        <p:spPr>
          <a:xfrm>
            <a:off x="7551272" y="7278082"/>
            <a:ext cx="745212" cy="2655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30" name="Text 22"/>
          <p:cNvSpPr/>
          <p:nvPr/>
        </p:nvSpPr>
        <p:spPr>
          <a:xfrm>
            <a:off x="8151256" y="7052238"/>
            <a:ext cx="2726951" cy="64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0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Prototipagem</a:t>
            </a:r>
            <a:r>
              <a:rPr lang="en-US" sz="2096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endParaRPr lang="en-US" sz="2096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1532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2925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Requisitos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funcionais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462338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7" name="Text 5"/>
          <p:cNvSpPr/>
          <p:nvPr/>
        </p:nvSpPr>
        <p:spPr>
          <a:xfrm>
            <a:off x="2570559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Cadastrar</a:t>
            </a:r>
            <a:r>
              <a:rPr lang="en-US" sz="2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Editar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Logar</a:t>
            </a:r>
            <a:r>
              <a:rPr lang="en-US" sz="2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Redefinir</a:t>
            </a:r>
            <a:r>
              <a:rPr lang="en-US" sz="2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senha</a:t>
            </a:r>
            <a:endParaRPr lang="en-US" sz="2500" dirty="0"/>
          </a:p>
        </p:txBody>
      </p:sp>
      <p:sp>
        <p:nvSpPr>
          <p:cNvPr id="8" name="Shape 6"/>
          <p:cNvSpPr/>
          <p:nvPr/>
        </p:nvSpPr>
        <p:spPr>
          <a:xfrm>
            <a:off x="5733574" y="3462338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10" name="Text 8"/>
          <p:cNvSpPr/>
          <p:nvPr/>
        </p:nvSpPr>
        <p:spPr>
          <a:xfrm>
            <a:off x="5955744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3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Consultar</a:t>
            </a:r>
            <a:r>
              <a:rPr lang="en-US" sz="23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3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Atividade</a:t>
            </a:r>
            <a:endParaRPr lang="en-US" sz="23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2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Selecionar</a:t>
            </a:r>
            <a:r>
              <a:rPr lang="en-US" sz="22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Atividade</a:t>
            </a:r>
            <a:endParaRPr lang="en-US" sz="22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Avaliar</a:t>
            </a:r>
            <a:r>
              <a:rPr lang="en-US" sz="25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Atividade</a:t>
            </a:r>
            <a:endParaRPr lang="en-US" sz="2500" dirty="0"/>
          </a:p>
        </p:txBody>
      </p:sp>
      <p:sp>
        <p:nvSpPr>
          <p:cNvPr id="11" name="Shape 9"/>
          <p:cNvSpPr/>
          <p:nvPr/>
        </p:nvSpPr>
        <p:spPr>
          <a:xfrm>
            <a:off x="9079139" y="3462337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9340929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3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Enviar</a:t>
            </a:r>
            <a:r>
              <a:rPr lang="en-US" sz="23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3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Respostas</a:t>
            </a:r>
            <a:endParaRPr lang="en-US" sz="20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sz="20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20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Armazenar</a:t>
            </a:r>
            <a:r>
              <a:rPr lang="en-US" sz="20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Respostas</a:t>
            </a:r>
            <a:endParaRPr lang="en-US" sz="20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sz="20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sz="20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Gerar</a:t>
            </a:r>
            <a:r>
              <a:rPr lang="en-US" sz="22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Relatório</a:t>
            </a:r>
            <a:endParaRPr lang="en-US" sz="22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endParaRPr lang="en-US" sz="22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Acessar</a:t>
            </a:r>
            <a:r>
              <a:rPr lang="en-US" sz="22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2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avaliações</a:t>
            </a:r>
            <a:endParaRPr lang="en-US" sz="22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2925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Requisitos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não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funcionais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3462338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7" name="Text 5"/>
          <p:cNvSpPr/>
          <p:nvPr/>
        </p:nvSpPr>
        <p:spPr>
          <a:xfrm>
            <a:off x="2570559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Desenpenho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Disponibilidade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Segurança</a:t>
            </a:r>
            <a:endParaRPr lang="en-US" sz="2500" dirty="0"/>
          </a:p>
        </p:txBody>
      </p:sp>
      <p:sp>
        <p:nvSpPr>
          <p:cNvPr id="8" name="Shape 6"/>
          <p:cNvSpPr/>
          <p:nvPr/>
        </p:nvSpPr>
        <p:spPr>
          <a:xfrm>
            <a:off x="5733574" y="3462338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10" name="Text 8"/>
          <p:cNvSpPr/>
          <p:nvPr/>
        </p:nvSpPr>
        <p:spPr>
          <a:xfrm>
            <a:off x="5955744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Usabilidade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Compatibilidade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Confiabilidade</a:t>
            </a:r>
            <a:endParaRPr lang="en-US" sz="2500" dirty="0"/>
          </a:p>
        </p:txBody>
      </p:sp>
      <p:sp>
        <p:nvSpPr>
          <p:cNvPr id="11" name="Shape 9"/>
          <p:cNvSpPr/>
          <p:nvPr/>
        </p:nvSpPr>
        <p:spPr>
          <a:xfrm>
            <a:off x="9079139" y="3462337"/>
            <a:ext cx="3163014" cy="3137892"/>
          </a:xfrm>
          <a:prstGeom prst="roundRect">
            <a:avLst>
              <a:gd name="adj" fmla="val 2124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9340929" y="3684508"/>
            <a:ext cx="2718673" cy="2693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Externos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Facilidade</a:t>
            </a: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Resposividade</a:t>
            </a:r>
            <a:endParaRPr lang="en-US" sz="250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12427" y="3200400"/>
            <a:ext cx="9161684" cy="1828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7"/>
              </a:lnSpc>
              <a:buNone/>
            </a:pPr>
            <a:endParaRPr lang="en-US" sz="6000" dirty="0" smtClean="0">
              <a:solidFill>
                <a:srgbClr val="6EB9FC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4987"/>
              </a:lnSpc>
              <a:buNone/>
            </a:pP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Modelos</a:t>
            </a:r>
            <a:r>
              <a:rPr lang="en-US" sz="6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</a:t>
            </a: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casos</a:t>
            </a:r>
            <a:r>
              <a:rPr lang="en-US" sz="6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</a:t>
            </a:r>
            <a:r>
              <a:rPr lang="en-US" sz="6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uso</a:t>
            </a:r>
            <a:endParaRPr lang="en-US" sz="6000" dirty="0"/>
          </a:p>
        </p:txBody>
      </p:sp>
      <p:sp>
        <p:nvSpPr>
          <p:cNvPr id="9" name="Text 6"/>
          <p:cNvSpPr/>
          <p:nvPr/>
        </p:nvSpPr>
        <p:spPr>
          <a:xfrm>
            <a:off x="4860250" y="2461736"/>
            <a:ext cx="1143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4" name="Text 11"/>
          <p:cNvSpPr/>
          <p:nvPr/>
        </p:nvSpPr>
        <p:spPr>
          <a:xfrm>
            <a:off x="4837390" y="4285774"/>
            <a:ext cx="16002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sp>
        <p:nvSpPr>
          <p:cNvPr id="19" name="Text 16"/>
          <p:cNvSpPr/>
          <p:nvPr/>
        </p:nvSpPr>
        <p:spPr>
          <a:xfrm>
            <a:off x="4833580" y="6109811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2"/>
              </a:lnSpc>
              <a:buNone/>
            </a:pPr>
            <a:endParaRPr lang="en-US" sz="2394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10" name="Text 6"/>
          <p:cNvSpPr/>
          <p:nvPr/>
        </p:nvSpPr>
        <p:spPr>
          <a:xfrm>
            <a:off x="2515075" y="3853092"/>
            <a:ext cx="10716527" cy="3644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endParaRPr lang="en-US" sz="3500" dirty="0"/>
          </a:p>
        </p:txBody>
      </p:sp>
      <p:pic>
        <p:nvPicPr>
          <p:cNvPr id="11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16" y="268014"/>
            <a:ext cx="5821967" cy="78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83707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Estórias</a:t>
            </a:r>
            <a:r>
              <a:rPr lang="en-US" sz="437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do </a:t>
            </a:r>
            <a:r>
              <a:rPr lang="en-US" sz="4374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usuário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2849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232660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2" y="2361247"/>
            <a:ext cx="8771101" cy="15300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Como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Facilitador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quero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ter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acesso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a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todas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as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avaliações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feitas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pelos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usuários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comuns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a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qualquer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momento</a:t>
            </a:r>
            <a:r>
              <a:rPr lang="en-US" sz="3000" dirty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.</a:t>
            </a:r>
            <a:endParaRPr lang="en-US" sz="3000" dirty="0"/>
          </a:p>
        </p:txBody>
      </p:sp>
      <p:sp>
        <p:nvSpPr>
          <p:cNvPr id="10" name="Shape 7"/>
          <p:cNvSpPr/>
          <p:nvPr/>
        </p:nvSpPr>
        <p:spPr>
          <a:xfrm>
            <a:off x="4528442" y="525726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1" name="Text 8"/>
          <p:cNvSpPr/>
          <p:nvPr/>
        </p:nvSpPr>
        <p:spPr>
          <a:xfrm>
            <a:off x="4460676" y="5247006"/>
            <a:ext cx="582745" cy="459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5382695"/>
            <a:ext cx="8928756" cy="858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Como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usuário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comum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participante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das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atividades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quero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poder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avaliá</a:t>
            </a:r>
            <a:r>
              <a:rPr lang="en-US" sz="3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-las </a:t>
            </a:r>
            <a:r>
              <a:rPr lang="en-US" sz="3000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individualmente</a:t>
            </a:r>
            <a:endParaRPr lang="en-US" sz="3000" dirty="0"/>
          </a:p>
        </p:txBody>
      </p:sp>
      <p:sp>
        <p:nvSpPr>
          <p:cNvPr id="15" name="Text 12"/>
          <p:cNvSpPr/>
          <p:nvPr/>
        </p:nvSpPr>
        <p:spPr>
          <a:xfrm>
            <a:off x="4649272" y="583108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220</Words>
  <Application>Microsoft Office PowerPoint</Application>
  <PresentationFormat>Personalizar</PresentationFormat>
  <Paragraphs>118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Lora</vt:lpstr>
      <vt:lpstr>Source Sans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14</cp:revision>
  <dcterms:created xsi:type="dcterms:W3CDTF">2023-12-04T13:27:54Z</dcterms:created>
  <dcterms:modified xsi:type="dcterms:W3CDTF">2023-12-06T10:23:46Z</dcterms:modified>
</cp:coreProperties>
</file>